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270" r:id="rId2"/>
    <p:sldId id="27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300" r:id="rId14"/>
    <p:sldId id="293" r:id="rId15"/>
    <p:sldId id="295" r:id="rId16"/>
    <p:sldId id="296" r:id="rId17"/>
    <p:sldId id="297" r:id="rId18"/>
    <p:sldId id="298" r:id="rId19"/>
    <p:sldId id="299" r:id="rId20"/>
    <p:sldId id="30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D2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22" y="8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swer\Dropbox\Work\AR%20Death%20for%20OSAP%20present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swer\Dropbox\Work\AR%20Death%20for%20OSAP%20present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Sheet1!$B$5</c:f>
              <c:strCache>
                <c:ptCount val="1"/>
                <c:pt idx="0">
                  <c:v>New Mexico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20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Sheet1!$C$4:$AC$4</c:f>
              <c:numCache>
                <c:formatCode>General</c:formatCod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</c:numCache>
            </c:numRef>
          </c:cat>
          <c:val>
            <c:numRef>
              <c:f>Sheet1!$C$5:$AC$5</c:f>
              <c:numCache>
                <c:formatCode>0.0</c:formatCode>
                <c:ptCount val="27"/>
                <c:pt idx="0">
                  <c:v>46.6</c:v>
                </c:pt>
                <c:pt idx="1">
                  <c:v>46.2</c:v>
                </c:pt>
                <c:pt idx="2">
                  <c:v>46.4</c:v>
                </c:pt>
                <c:pt idx="3">
                  <c:v>44.2</c:v>
                </c:pt>
                <c:pt idx="4">
                  <c:v>44.5</c:v>
                </c:pt>
                <c:pt idx="5">
                  <c:v>45.1</c:v>
                </c:pt>
                <c:pt idx="6">
                  <c:v>47.1</c:v>
                </c:pt>
                <c:pt idx="7">
                  <c:v>45.7</c:v>
                </c:pt>
                <c:pt idx="8">
                  <c:v>44.2</c:v>
                </c:pt>
                <c:pt idx="9">
                  <c:v>45.2</c:v>
                </c:pt>
                <c:pt idx="10">
                  <c:v>48.6</c:v>
                </c:pt>
                <c:pt idx="11">
                  <c:v>47.7</c:v>
                </c:pt>
                <c:pt idx="12">
                  <c:v>47.9</c:v>
                </c:pt>
                <c:pt idx="13">
                  <c:v>50.5</c:v>
                </c:pt>
                <c:pt idx="14">
                  <c:v>49.2</c:v>
                </c:pt>
                <c:pt idx="15">
                  <c:v>48.6</c:v>
                </c:pt>
                <c:pt idx="16">
                  <c:v>50.6</c:v>
                </c:pt>
                <c:pt idx="17">
                  <c:v>54</c:v>
                </c:pt>
                <c:pt idx="18">
                  <c:v>53.5</c:v>
                </c:pt>
                <c:pt idx="19">
                  <c:v>50.5</c:v>
                </c:pt>
                <c:pt idx="20">
                  <c:v>49.4</c:v>
                </c:pt>
                <c:pt idx="21">
                  <c:v>53.5</c:v>
                </c:pt>
                <c:pt idx="22">
                  <c:v>54.4</c:v>
                </c:pt>
                <c:pt idx="23">
                  <c:v>53</c:v>
                </c:pt>
                <c:pt idx="24">
                  <c:v>59.4</c:v>
                </c:pt>
                <c:pt idx="25">
                  <c:v>65.7</c:v>
                </c:pt>
                <c:pt idx="26">
                  <c:v>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EAB-4DF8-B614-E4124B6DFC88}"/>
            </c:ext>
          </c:extLst>
        </c:ser>
        <c:ser>
          <c:idx val="1"/>
          <c:order val="1"/>
          <c:tx>
            <c:strRef>
              <c:f>Sheet1!$B$6</c:f>
              <c:strCache>
                <c:ptCount val="1"/>
                <c:pt idx="0">
                  <c:v>United States</c:v>
                </c:pt>
              </c:strCache>
            </c:strRef>
          </c:tx>
          <c:spPr>
            <a:ln w="317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20"/>
            <c:spPr>
              <a:solidFill>
                <a:schemeClr val="accent6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Sheet1!$C$4:$AC$4</c:f>
              <c:numCache>
                <c:formatCode>General</c:formatCod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</c:numCache>
            </c:numRef>
          </c:cat>
          <c:val>
            <c:numRef>
              <c:f>Sheet1!$C$6:$AC$6</c:f>
              <c:numCache>
                <c:formatCode>0.0</c:formatCode>
                <c:ptCount val="27"/>
                <c:pt idx="0">
                  <c:v>30.9</c:v>
                </c:pt>
                <c:pt idx="1">
                  <c:v>30.2</c:v>
                </c:pt>
                <c:pt idx="2">
                  <c:v>29.3</c:v>
                </c:pt>
                <c:pt idx="3">
                  <c:v>29.4</c:v>
                </c:pt>
                <c:pt idx="4">
                  <c:v>29.2</c:v>
                </c:pt>
                <c:pt idx="5">
                  <c:v>28.7</c:v>
                </c:pt>
                <c:pt idx="6">
                  <c:v>28</c:v>
                </c:pt>
                <c:pt idx="7">
                  <c:v>27.3</c:v>
                </c:pt>
                <c:pt idx="8">
                  <c:v>26.9</c:v>
                </c:pt>
                <c:pt idx="9">
                  <c:v>26.1</c:v>
                </c:pt>
                <c:pt idx="10">
                  <c:v>26.1</c:v>
                </c:pt>
                <c:pt idx="11">
                  <c:v>26.6</c:v>
                </c:pt>
                <c:pt idx="12">
                  <c:v>27.2</c:v>
                </c:pt>
                <c:pt idx="13">
                  <c:v>27.4</c:v>
                </c:pt>
                <c:pt idx="14">
                  <c:v>27.4</c:v>
                </c:pt>
                <c:pt idx="15">
                  <c:v>27.8</c:v>
                </c:pt>
                <c:pt idx="16">
                  <c:v>28.1</c:v>
                </c:pt>
                <c:pt idx="17">
                  <c:v>28.3</c:v>
                </c:pt>
                <c:pt idx="18">
                  <c:v>28.2</c:v>
                </c:pt>
                <c:pt idx="19">
                  <c:v>27.6</c:v>
                </c:pt>
                <c:pt idx="20">
                  <c:v>27.9</c:v>
                </c:pt>
                <c:pt idx="21">
                  <c:v>28.5</c:v>
                </c:pt>
                <c:pt idx="22">
                  <c:v>26</c:v>
                </c:pt>
                <c:pt idx="23">
                  <c:v>29.4</c:v>
                </c:pt>
                <c:pt idx="24">
                  <c:v>30.1</c:v>
                </c:pt>
                <c:pt idx="25">
                  <c:v>32.200000000000003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EAB-4DF8-B614-E4124B6DFC8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71069960"/>
        <c:axId val="371072256"/>
      </c:lineChart>
      <c:catAx>
        <c:axId val="371069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072256"/>
        <c:crosses val="autoZero"/>
        <c:auto val="1"/>
        <c:lblAlgn val="ctr"/>
        <c:lblOffset val="100"/>
        <c:noMultiLvlLbl val="0"/>
      </c:catAx>
      <c:valAx>
        <c:axId val="371072256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069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Sheet1!$B$7</c:f>
              <c:strCache>
                <c:ptCount val="1"/>
                <c:pt idx="0">
                  <c:v>Chronic Disease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8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delete val="1"/>
          </c:dLbls>
          <c:cat>
            <c:numRef>
              <c:f>Sheet1!$C$4:$AC$4</c:f>
              <c:numCache>
                <c:formatCode>General</c:formatCod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</c:numCache>
            </c:numRef>
          </c:cat>
          <c:val>
            <c:numRef>
              <c:f>Sheet1!$C$7:$AC$7</c:f>
              <c:numCache>
                <c:formatCode>0.0</c:formatCode>
                <c:ptCount val="27"/>
                <c:pt idx="0">
                  <c:v>23.5</c:v>
                </c:pt>
                <c:pt idx="1">
                  <c:v>20.6</c:v>
                </c:pt>
                <c:pt idx="2">
                  <c:v>22</c:v>
                </c:pt>
                <c:pt idx="3">
                  <c:v>20.100000000000001</c:v>
                </c:pt>
                <c:pt idx="4">
                  <c:v>19.899999999999999</c:v>
                </c:pt>
                <c:pt idx="5">
                  <c:v>21.5</c:v>
                </c:pt>
                <c:pt idx="6">
                  <c:v>22.8</c:v>
                </c:pt>
                <c:pt idx="7">
                  <c:v>21.6</c:v>
                </c:pt>
                <c:pt idx="8">
                  <c:v>21.1</c:v>
                </c:pt>
                <c:pt idx="9">
                  <c:v>22</c:v>
                </c:pt>
                <c:pt idx="10">
                  <c:v>24.6</c:v>
                </c:pt>
                <c:pt idx="11">
                  <c:v>23.9</c:v>
                </c:pt>
                <c:pt idx="12">
                  <c:v>22.5</c:v>
                </c:pt>
                <c:pt idx="13">
                  <c:v>23.7</c:v>
                </c:pt>
                <c:pt idx="14">
                  <c:v>22</c:v>
                </c:pt>
                <c:pt idx="15">
                  <c:v>21.8</c:v>
                </c:pt>
                <c:pt idx="16">
                  <c:v>23.1</c:v>
                </c:pt>
                <c:pt idx="17">
                  <c:v>25.3</c:v>
                </c:pt>
                <c:pt idx="18">
                  <c:v>24.4</c:v>
                </c:pt>
                <c:pt idx="19">
                  <c:v>23.5</c:v>
                </c:pt>
                <c:pt idx="20">
                  <c:v>23</c:v>
                </c:pt>
                <c:pt idx="21">
                  <c:v>25.7</c:v>
                </c:pt>
                <c:pt idx="22">
                  <c:v>26.8</c:v>
                </c:pt>
                <c:pt idx="23">
                  <c:v>27.7</c:v>
                </c:pt>
                <c:pt idx="24">
                  <c:v>29.8</c:v>
                </c:pt>
                <c:pt idx="25">
                  <c:v>35.799999999999997</c:v>
                </c:pt>
                <c:pt idx="26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16-43C3-A107-B8C171A80C05}"/>
            </c:ext>
          </c:extLst>
        </c:ser>
        <c:ser>
          <c:idx val="3"/>
          <c:order val="1"/>
          <c:tx>
            <c:strRef>
              <c:f>Sheet1!$B$8</c:f>
              <c:strCache>
                <c:ptCount val="1"/>
                <c:pt idx="0">
                  <c:v>Injury</c:v>
                </c:pt>
              </c:strCache>
            </c:strRef>
          </c:tx>
          <c:spPr>
            <a:ln w="31750" cap="rnd">
              <a:solidFill>
                <a:schemeClr val="accent6"/>
              </a:solidFill>
              <a:round/>
            </a:ln>
            <a:effectLst/>
          </c:spPr>
          <c:marker>
            <c:symbol val="diamond"/>
            <c:size val="8"/>
            <c:spPr>
              <a:solidFill>
                <a:srgbClr val="00B050"/>
              </a:solidFill>
              <a:ln>
                <a:noFill/>
              </a:ln>
              <a:effectLst/>
            </c:spPr>
          </c:marker>
          <c:dLbls>
            <c:delete val="1"/>
          </c:dLbls>
          <c:cat>
            <c:numRef>
              <c:f>Sheet1!$C$4:$AC$4</c:f>
              <c:numCache>
                <c:formatCode>General</c:formatCod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</c:numCache>
            </c:numRef>
          </c:cat>
          <c:val>
            <c:numRef>
              <c:f>Sheet1!$C$8:$AC$8</c:f>
              <c:numCache>
                <c:formatCode>0.0</c:formatCode>
                <c:ptCount val="27"/>
                <c:pt idx="0">
                  <c:v>23.1</c:v>
                </c:pt>
                <c:pt idx="1">
                  <c:v>25.6</c:v>
                </c:pt>
                <c:pt idx="2">
                  <c:v>24.4</c:v>
                </c:pt>
                <c:pt idx="3">
                  <c:v>24.1</c:v>
                </c:pt>
                <c:pt idx="4">
                  <c:v>24.6</c:v>
                </c:pt>
                <c:pt idx="5">
                  <c:v>23.5</c:v>
                </c:pt>
                <c:pt idx="6">
                  <c:v>24.3</c:v>
                </c:pt>
                <c:pt idx="7">
                  <c:v>24.1</c:v>
                </c:pt>
                <c:pt idx="8">
                  <c:v>23.1</c:v>
                </c:pt>
                <c:pt idx="9">
                  <c:v>23.2</c:v>
                </c:pt>
                <c:pt idx="10">
                  <c:v>24</c:v>
                </c:pt>
                <c:pt idx="11">
                  <c:v>23.8</c:v>
                </c:pt>
                <c:pt idx="12">
                  <c:v>25.5</c:v>
                </c:pt>
                <c:pt idx="13">
                  <c:v>26.8</c:v>
                </c:pt>
                <c:pt idx="14">
                  <c:v>27.2</c:v>
                </c:pt>
                <c:pt idx="15">
                  <c:v>26.8</c:v>
                </c:pt>
                <c:pt idx="16">
                  <c:v>27.6</c:v>
                </c:pt>
                <c:pt idx="17">
                  <c:v>28.7</c:v>
                </c:pt>
                <c:pt idx="18">
                  <c:v>29.1</c:v>
                </c:pt>
                <c:pt idx="19">
                  <c:v>27.2</c:v>
                </c:pt>
                <c:pt idx="20">
                  <c:v>26.5</c:v>
                </c:pt>
                <c:pt idx="21">
                  <c:v>27.7</c:v>
                </c:pt>
                <c:pt idx="22">
                  <c:v>27.6</c:v>
                </c:pt>
                <c:pt idx="23">
                  <c:v>25.4</c:v>
                </c:pt>
                <c:pt idx="24">
                  <c:v>29.6</c:v>
                </c:pt>
                <c:pt idx="25">
                  <c:v>29.9</c:v>
                </c:pt>
                <c:pt idx="26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216-43C3-A107-B8C171A80C0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71069960"/>
        <c:axId val="371072256"/>
      </c:lineChart>
      <c:catAx>
        <c:axId val="371069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072256"/>
        <c:crosses val="autoZero"/>
        <c:auto val="1"/>
        <c:lblAlgn val="ctr"/>
        <c:lblOffset val="100"/>
        <c:noMultiLvlLbl val="0"/>
      </c:catAx>
      <c:valAx>
        <c:axId val="371072256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069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00FC0-9E7A-4C53-8A3B-3C3C9A736C42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8944F-81ED-4843-A3E6-D41A69087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14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122B6-E47E-4A80-A9F3-23FD10D674FE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1C5CE-222C-4659-9A99-B99FC42AF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27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82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95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99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6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Oval 8"/>
          <p:cNvSpPr/>
          <p:nvPr/>
        </p:nvSpPr>
        <p:spPr>
          <a:xfrm>
            <a:off x="4296729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8"/>
            <a:ext cx="7772400" cy="2505075"/>
          </a:xfrm>
        </p:spPr>
        <p:txBody>
          <a:bodyPr anchor="b"/>
          <a:lstStyle>
            <a:lvl1pPr algn="ctr" defTabSz="91435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71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8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3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latin typeface="+mn-lt"/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4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latin typeface="+mn-lt"/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56"/>
            <a:ext cx="4041648" cy="3913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9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25"/>
            <a:ext cx="8229600" cy="16002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8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00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9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41" y="273058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9" y="2438408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8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508127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7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8457762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354" rtl="0" eaLnBrk="1" latinLnBrk="0" hangingPunct="1"/>
            <a:endParaRPr lang="en-US" sz="18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21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8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8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349BF3EA-1A78-4F07-BDC0-C8A1BD461199}" type="datetimeFigureOut">
              <a:rPr lang="en-US" smtClean="0"/>
              <a:pPr/>
              <a:t>2/26/2018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6356358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5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354" rtl="0" eaLnBrk="1" latinLnBrk="0" hangingPunct="1">
        <a:lnSpc>
          <a:spcPts val="4800"/>
        </a:lnSpc>
        <a:spcBef>
          <a:spcPct val="0"/>
        </a:spcBef>
        <a:buNone/>
        <a:defRPr sz="480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defTabSz="914354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72818"/>
            <a:ext cx="7772400" cy="4267200"/>
          </a:xfrm>
        </p:spPr>
        <p:txBody>
          <a:bodyPr/>
          <a:lstStyle/>
          <a:p>
            <a:r>
              <a:rPr lang="en-US" sz="6000" dirty="0"/>
              <a:t>Alcohol Misuse in New Mexico</a:t>
            </a:r>
            <a:br>
              <a:rPr lang="en-US" sz="6000" dirty="0"/>
            </a:br>
            <a:br>
              <a:rPr lang="en-US" sz="6000" dirty="0"/>
            </a:br>
            <a:r>
              <a:rPr lang="en-US" sz="3200" dirty="0"/>
              <a:t>Prevalence of Heavy Drinking and </a:t>
            </a:r>
            <a:br>
              <a:rPr lang="en-US" sz="3200" dirty="0"/>
            </a:br>
            <a:r>
              <a:rPr lang="en-US" sz="3200" dirty="0"/>
              <a:t>Alcohol Liver Disease</a:t>
            </a:r>
            <a:br>
              <a:rPr lang="en-US" sz="3200" dirty="0"/>
            </a:b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5440018"/>
            <a:ext cx="6400800" cy="1219200"/>
          </a:xfrm>
        </p:spPr>
        <p:txBody>
          <a:bodyPr/>
          <a:lstStyle/>
          <a:p>
            <a:r>
              <a:rPr lang="en-US" dirty="0"/>
              <a:t>Tim Werwath, Coop Consulting, Inc.</a:t>
            </a:r>
          </a:p>
        </p:txBody>
      </p:sp>
    </p:spTree>
    <p:extLst>
      <p:ext uri="{BB962C8B-B14F-4D97-AF65-F5344CB8AC3E}">
        <p14:creationId xmlns:p14="http://schemas.microsoft.com/office/powerpoint/2010/main" val="109635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Consequences of Heavy Drinking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4816"/>
            <a:ext cx="8229600" cy="508839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The leading cause of death from excessive alcohol use is alcoholic liver disease</a:t>
            </a:r>
          </a:p>
          <a:p>
            <a:endParaRPr lang="en-US" dirty="0"/>
          </a:p>
          <a:p>
            <a:r>
              <a:rPr lang="en-US" dirty="0"/>
              <a:t>The greater the amount and longer the duration of heavy drinking, the more likely the disease will develop</a:t>
            </a:r>
          </a:p>
          <a:p>
            <a:endParaRPr lang="en-US" dirty="0"/>
          </a:p>
          <a:p>
            <a:r>
              <a:rPr lang="en-US" dirty="0"/>
              <a:t>On average, having six or more drinks per day will lead to cirrhosis of the liver in 10 years for men and 5 years for women</a:t>
            </a:r>
            <a:r>
              <a:rPr lang="en-US" baseline="30000" dirty="0"/>
              <a:t>1</a:t>
            </a:r>
          </a:p>
          <a:p>
            <a:endParaRPr lang="en-US" sz="1200" dirty="0"/>
          </a:p>
          <a:p>
            <a:pPr lvl="1"/>
            <a:r>
              <a:rPr lang="en-US" sz="2400" dirty="0"/>
              <a:t>The amount of alcohol that leads to liver damage is extremely variable from person to person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E659AB-D61D-4E96-BEB1-302F4D12E6F5}"/>
              </a:ext>
            </a:extLst>
          </p:cNvPr>
          <p:cNvSpPr txBox="1"/>
          <p:nvPr/>
        </p:nvSpPr>
        <p:spPr>
          <a:xfrm>
            <a:off x="967669" y="6245429"/>
            <a:ext cx="10693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/>
              <a:t>1</a:t>
            </a:r>
            <a:r>
              <a:rPr lang="en-US" sz="1400" dirty="0"/>
              <a:t>American College of Gastroenterology, </a:t>
            </a:r>
            <a:r>
              <a:rPr lang="en-US" sz="1400" i="1" dirty="0"/>
              <a:t>Alcoholic Liver Disease: A Consumer Health Guide</a:t>
            </a:r>
            <a:endParaRPr lang="en-US" sz="1400" i="1" baseline="30000" dirty="0"/>
          </a:p>
        </p:txBody>
      </p:sp>
    </p:spTree>
    <p:extLst>
      <p:ext uri="{BB962C8B-B14F-4D97-AF65-F5344CB8AC3E}">
        <p14:creationId xmlns:p14="http://schemas.microsoft.com/office/powerpoint/2010/main" val="148702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tswer\AppData\Local\Microsoft\Windows\INetCache\Content.Word\Alcohol_Liver_Disease2.jpg">
            <a:extLst>
              <a:ext uri="{FF2B5EF4-FFF2-40B4-BE49-F238E27FC236}">
                <a16:creationId xmlns:a16="http://schemas.microsoft.com/office/drawing/2014/main" id="{0819DD49-89B0-4F96-A78A-177FE0E646D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170" y="1600200"/>
            <a:ext cx="7059660" cy="474315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9507"/>
          </a:xfrm>
        </p:spPr>
        <p:txBody>
          <a:bodyPr/>
          <a:lstStyle/>
          <a:p>
            <a:r>
              <a:rPr lang="en-US" sz="4400" dirty="0"/>
              <a:t>Alcoholic Liver Disease (ALD)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5631" y="2066276"/>
            <a:ext cx="2787588" cy="11341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Fat accumulation in liver cells from the metabolism of alcohol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F6B15CD-AEA8-4699-8C80-3B323D0D602F}"/>
              </a:ext>
            </a:extLst>
          </p:cNvPr>
          <p:cNvSpPr txBox="1">
            <a:spLocks/>
          </p:cNvSpPr>
          <p:nvPr/>
        </p:nvSpPr>
        <p:spPr>
          <a:xfrm>
            <a:off x="5622959" y="3197441"/>
            <a:ext cx="2371950" cy="12680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dirty="0"/>
              <a:t>The replacement of normal liver tissue by scar tissue due to repeated injury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137D0CA-F63A-40C8-98AC-F69DE9C240FB}"/>
              </a:ext>
            </a:extLst>
          </p:cNvPr>
          <p:cNvSpPr txBox="1">
            <a:spLocks/>
          </p:cNvSpPr>
          <p:nvPr/>
        </p:nvSpPr>
        <p:spPr>
          <a:xfrm>
            <a:off x="1095631" y="3331346"/>
            <a:ext cx="2787588" cy="1134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dirty="0"/>
              <a:t>Inflammation of the liver, a reaction to fatty deposits in liver cells</a:t>
            </a:r>
          </a:p>
        </p:txBody>
      </p:sp>
    </p:spTree>
    <p:extLst>
      <p:ext uri="{BB962C8B-B14F-4D97-AF65-F5344CB8AC3E}">
        <p14:creationId xmlns:p14="http://schemas.microsoft.com/office/powerpoint/2010/main" val="2288406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  <p:bldP spid="3" grpId="2" build="p"/>
      <p:bldP spid="6" grpId="0"/>
      <p:bldP spid="6" grpId="1"/>
      <p:bldP spid="7" grpId="0"/>
      <p:bldP spid="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 for ALD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953007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Women are at a greater risk for ALD at lower quantities of alcohol than men, even accounting for body size</a:t>
            </a:r>
          </a:p>
          <a:p>
            <a:endParaRPr lang="en-US" dirty="0"/>
          </a:p>
          <a:p>
            <a:r>
              <a:rPr lang="en-US" dirty="0"/>
              <a:t>Genetic factors influencing the production of liver enzymes involved in metabolism</a:t>
            </a:r>
            <a:endParaRPr lang="en-US" sz="2400" dirty="0"/>
          </a:p>
          <a:p>
            <a:pPr lvl="1"/>
            <a:endParaRPr lang="en-US" sz="2400" dirty="0"/>
          </a:p>
          <a:p>
            <a:r>
              <a:rPr lang="en-US" dirty="0"/>
              <a:t>Drinking outside of meal times increases the risk of ALD by nearly three times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400" dirty="0"/>
              <a:t>Source: Mayo Clinic, </a:t>
            </a:r>
            <a:r>
              <a:rPr lang="en-US" sz="1400" i="1" dirty="0"/>
              <a:t>Pathogenesis, Diagnosis, and Treatment of Alcoholic Liver Disease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0222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 of ALD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953007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In the early stages, ALD exhibits subtle and often no abnormal physical findings</a:t>
            </a:r>
          </a:p>
          <a:p>
            <a:endParaRPr lang="en-US" dirty="0"/>
          </a:p>
          <a:p>
            <a:r>
              <a:rPr lang="en-US" dirty="0"/>
              <a:t>Symptoms of advanced ALD include yellowing of the skin and eyes (jaundice), altered consciousness, and increased belly size due to fluid accumulation</a:t>
            </a:r>
          </a:p>
          <a:p>
            <a:endParaRPr lang="en-US" sz="2400" dirty="0"/>
          </a:p>
          <a:p>
            <a:r>
              <a:rPr lang="en-US" dirty="0"/>
              <a:t>The progression of ALD to liver cirrhosis is mostly irreversible - liver transplantation is the only definitive treatment option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400" dirty="0"/>
              <a:t>Source: Mayo Clinic, </a:t>
            </a:r>
            <a:r>
              <a:rPr lang="en-US" sz="1400" i="1" dirty="0"/>
              <a:t>Pathogenesis, Diagnosis, and Treatment of Alcoholic Liver Disease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85270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Deaths from ALD are Increasing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953007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Nationwide, ALD is the 12</a:t>
            </a:r>
            <a:r>
              <a:rPr lang="en-US" baseline="30000" dirty="0"/>
              <a:t>th</a:t>
            </a:r>
            <a:r>
              <a:rPr lang="en-US" dirty="0"/>
              <a:t> leading cause of death (37,890 deaths in 2013)</a:t>
            </a:r>
            <a:endParaRPr lang="en-US" sz="2400" dirty="0"/>
          </a:p>
          <a:p>
            <a:pPr lvl="1"/>
            <a:endParaRPr lang="en-US" sz="2400" dirty="0"/>
          </a:p>
          <a:p>
            <a:r>
              <a:rPr lang="en-US" dirty="0"/>
              <a:t>The death rate from ALD increased by 18.6% between 2000 and 2013</a:t>
            </a:r>
          </a:p>
          <a:p>
            <a:endParaRPr lang="en-US" sz="2400" dirty="0"/>
          </a:p>
          <a:p>
            <a:r>
              <a:rPr lang="en-US" dirty="0"/>
              <a:t>Rates increased the most for white males (19%) and females (50%), and individuals aged 25-34 (55%)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400" dirty="0"/>
              <a:t>Source: Yoon, Y. H., C. M. Chen, and H. Y. Yi. "Liver cirrhosis mortality in the United States: National, State, and Regional Trends, 2000-2013." </a:t>
            </a:r>
            <a:r>
              <a:rPr lang="en-US" sz="1400" i="1" dirty="0"/>
              <a:t>NIAAA Surveillance Report #105</a:t>
            </a:r>
            <a:r>
              <a:rPr lang="en-US" sz="1400" dirty="0"/>
              <a:t>, 2016</a:t>
            </a:r>
          </a:p>
        </p:txBody>
      </p:sp>
    </p:spTree>
    <p:extLst>
      <p:ext uri="{BB962C8B-B14F-4D97-AF65-F5344CB8AC3E}">
        <p14:creationId xmlns:p14="http://schemas.microsoft.com/office/powerpoint/2010/main" val="3555237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74035"/>
          </a:xfrm>
        </p:spPr>
        <p:txBody>
          <a:bodyPr/>
          <a:lstStyle/>
          <a:p>
            <a:r>
              <a:rPr lang="en-US" sz="4000" dirty="0"/>
              <a:t>Deaths from ALD are Increasing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34AFE5-454F-4225-8A36-46CA4B892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3371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All Alcohol-Related Deaths Per 100,000 Population, New Mexico and the United States</a:t>
            </a:r>
          </a:p>
          <a:p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7687128-AEB4-4140-885A-6E1EC50D67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0283677"/>
              </p:ext>
            </p:extLst>
          </p:nvPr>
        </p:nvGraphicFramePr>
        <p:xfrm>
          <a:off x="358548" y="1893018"/>
          <a:ext cx="8426904" cy="4118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C288CF5-810E-44F4-86DE-3F9BCE167175}"/>
              </a:ext>
            </a:extLst>
          </p:cNvPr>
          <p:cNvSpPr txBox="1"/>
          <p:nvPr/>
        </p:nvSpPr>
        <p:spPr>
          <a:xfrm>
            <a:off x="406379" y="6080427"/>
            <a:ext cx="8426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Source: New Mexico Department of Health, Epidemiology and Response Division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31D9CB9-41D1-42C8-A39C-506EB675B0D3}"/>
              </a:ext>
            </a:extLst>
          </p:cNvPr>
          <p:cNvSpPr/>
          <p:nvPr/>
        </p:nvSpPr>
        <p:spPr>
          <a:xfrm>
            <a:off x="6911009" y="1893018"/>
            <a:ext cx="1874443" cy="250670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577224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74035"/>
          </a:xfrm>
        </p:spPr>
        <p:txBody>
          <a:bodyPr/>
          <a:lstStyle/>
          <a:p>
            <a:r>
              <a:rPr lang="en-US" sz="4000" dirty="0"/>
              <a:t>Deaths from ALD are Increasing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288CF5-810E-44F4-86DE-3F9BCE167175}"/>
              </a:ext>
            </a:extLst>
          </p:cNvPr>
          <p:cNvSpPr txBox="1"/>
          <p:nvPr/>
        </p:nvSpPr>
        <p:spPr>
          <a:xfrm>
            <a:off x="406379" y="6080427"/>
            <a:ext cx="8426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Source: New Mexico Department of Health, Epidemiology and Response Division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DD6EE92-97A2-425C-A087-A6B06351B8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9968874"/>
              </p:ext>
            </p:extLst>
          </p:nvPr>
        </p:nvGraphicFramePr>
        <p:xfrm>
          <a:off x="510209" y="1961322"/>
          <a:ext cx="7951304" cy="4119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41AD6AC-4CFC-4348-9023-629B4387042F}"/>
              </a:ext>
            </a:extLst>
          </p:cNvPr>
          <p:cNvSpPr/>
          <p:nvPr/>
        </p:nvSpPr>
        <p:spPr>
          <a:xfrm>
            <a:off x="6705601" y="1961322"/>
            <a:ext cx="1669774" cy="186855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8C020B24-A0E4-4B15-87D7-9232BFD60BA9}"/>
              </a:ext>
            </a:extLst>
          </p:cNvPr>
          <p:cNvSpPr txBox="1">
            <a:spLocks/>
          </p:cNvSpPr>
          <p:nvPr/>
        </p:nvSpPr>
        <p:spPr>
          <a:xfrm>
            <a:off x="457200" y="108337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Alcohol-Related Deaths Per 100,000 Population, New Mexico, by Type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12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Prevalence of ALD death in New Mexico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930" y="1987825"/>
            <a:ext cx="8229600" cy="4565381"/>
          </a:xfrm>
        </p:spPr>
        <p:txBody>
          <a:bodyPr>
            <a:normAutofit/>
          </a:bodyPr>
          <a:lstStyle/>
          <a:p>
            <a:r>
              <a:rPr lang="en-US" dirty="0"/>
              <a:t>ALD accounts for about a quarter of all alcohol-related causes of death in New Mexico</a:t>
            </a:r>
          </a:p>
          <a:p>
            <a:endParaRPr lang="en-US" dirty="0"/>
          </a:p>
          <a:p>
            <a:r>
              <a:rPr lang="en-US" dirty="0"/>
              <a:t>Rates of ALD death are nearly twice as high among men compared to women (25.5 per 100,000 compared to 13.3)</a:t>
            </a:r>
          </a:p>
          <a:p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Rates of ALD death are highest among Native American and Hispanic males, and Native American females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459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31430530-D684-4348-843D-B04FB0AB4059}"/>
              </a:ext>
            </a:extLst>
          </p:cNvPr>
          <p:cNvSpPr txBox="1"/>
          <p:nvPr/>
        </p:nvSpPr>
        <p:spPr>
          <a:xfrm>
            <a:off x="6722262" y="3426079"/>
            <a:ext cx="21839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Prevalence of alcohol-related chronic liver disease deaths in New Mexico by county, 2012-2016</a:t>
            </a:r>
          </a:p>
          <a:p>
            <a:endParaRPr lang="en-US" sz="1600" dirty="0"/>
          </a:p>
          <a:p>
            <a:r>
              <a:rPr lang="en-US" sz="1600" dirty="0"/>
              <a:t>Source: New Mexico Department of Health, Epidemiology and Response Division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3D96FC-5223-45EB-AEA8-D25034B18BD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768" y="262123"/>
            <a:ext cx="5171510" cy="632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987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BAFC3EBA-4BD0-40EC-B44B-750C424933B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38" y="975498"/>
            <a:ext cx="4259361" cy="502111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A6140E2-53CB-4129-8FA4-E5633E10534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645" y="975498"/>
            <a:ext cx="4068417" cy="5021111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42356B6-929A-459B-9C72-45913A7A523C}"/>
              </a:ext>
            </a:extLst>
          </p:cNvPr>
          <p:cNvSpPr/>
          <p:nvPr/>
        </p:nvSpPr>
        <p:spPr>
          <a:xfrm>
            <a:off x="4626217" y="988750"/>
            <a:ext cx="2291417" cy="184721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28C8EE-C2AA-45C4-8772-F843DAC7D15B}"/>
              </a:ext>
            </a:extLst>
          </p:cNvPr>
          <p:cNvSpPr/>
          <p:nvPr/>
        </p:nvSpPr>
        <p:spPr>
          <a:xfrm>
            <a:off x="258419" y="2551775"/>
            <a:ext cx="1530624" cy="267620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56231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9888"/>
            <a:ext cx="8019288" cy="5163319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Alcohol consumption is high in the United States, but far below other countries such as Australia and France.</a:t>
            </a:r>
          </a:p>
          <a:p>
            <a:pPr lvl="1"/>
            <a:r>
              <a:rPr lang="en-US" sz="2200" dirty="0"/>
              <a:t>Many countries with higher consumption have a lower prevalence of alcohol use disorder.</a:t>
            </a:r>
          </a:p>
          <a:p>
            <a:endParaRPr lang="en-US" dirty="0"/>
          </a:p>
          <a:p>
            <a:r>
              <a:rPr lang="en-US" dirty="0"/>
              <a:t>14.8 million Americans 18 and older have an alcohol use disorder (6.1%)</a:t>
            </a:r>
          </a:p>
          <a:p>
            <a:endParaRPr lang="en-US" dirty="0"/>
          </a:p>
          <a:p>
            <a:r>
              <a:rPr lang="en-US" dirty="0"/>
              <a:t>155,000 New Mexicans 18 and older have an alcohol use disorder (7.4%)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400" dirty="0"/>
              <a:t>Sources: World Health Organization; 2015-2016 National Survey of Drug Use and Health</a:t>
            </a:r>
          </a:p>
        </p:txBody>
      </p:sp>
    </p:spTree>
    <p:extLst>
      <p:ext uri="{BB962C8B-B14F-4D97-AF65-F5344CB8AC3E}">
        <p14:creationId xmlns:p14="http://schemas.microsoft.com/office/powerpoint/2010/main" val="341052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1417"/>
            <a:ext cx="8229600" cy="1600200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56383"/>
            <a:ext cx="8229600" cy="25179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Tim Werwath</a:t>
            </a:r>
          </a:p>
          <a:p>
            <a:pPr marL="0" indent="0" algn="ctr">
              <a:buNone/>
            </a:pPr>
            <a:r>
              <a:rPr lang="en-US" dirty="0"/>
              <a:t>Coop Consulting, Inc.</a:t>
            </a:r>
          </a:p>
          <a:p>
            <a:pPr marL="0" indent="0" algn="ctr">
              <a:buNone/>
            </a:pPr>
            <a:r>
              <a:rPr lang="en-US" dirty="0"/>
              <a:t>coopconsulting.nm@gmail.com</a:t>
            </a:r>
          </a:p>
        </p:txBody>
      </p:sp>
    </p:spTree>
    <p:extLst>
      <p:ext uri="{BB962C8B-B14F-4D97-AF65-F5344CB8AC3E}">
        <p14:creationId xmlns:p14="http://schemas.microsoft.com/office/powerpoint/2010/main" val="203077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37576" cy="5156207"/>
          </a:xfrm>
        </p:spPr>
        <p:txBody>
          <a:bodyPr>
            <a:normAutofit fontScale="92500" lnSpcReduction="10000"/>
          </a:bodyPr>
          <a:lstStyle/>
          <a:p>
            <a:endParaRPr lang="en-US" sz="1100" dirty="0"/>
          </a:p>
          <a:p>
            <a:r>
              <a:rPr lang="en-US" dirty="0"/>
              <a:t>Alcohol use disorder (AUD) is characterized by:</a:t>
            </a:r>
            <a:endParaRPr lang="en-US" sz="20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Patterns of drinking at high risk for developing an AUD: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sz="2200" i="1" dirty="0"/>
              <a:t>Binge drinking </a:t>
            </a:r>
            <a:r>
              <a:rPr lang="en-US" sz="2200" dirty="0"/>
              <a:t>– Drinking that brings BAC to levels above 0.08 - typically 5 or more drinks for men, 4 or more drink for women</a:t>
            </a:r>
          </a:p>
          <a:p>
            <a:endParaRPr lang="en-US" sz="2200" dirty="0"/>
          </a:p>
          <a:p>
            <a:r>
              <a:rPr lang="en-US" sz="2200" i="1" dirty="0"/>
              <a:t>Heavy drinking </a:t>
            </a:r>
            <a:r>
              <a:rPr lang="en-US" sz="2200" dirty="0"/>
              <a:t>– Drinking more than 3 drinks on a single day or 7 drinks per week for women, 4 drinks on a single day or 14 drinks per week for men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sz="1400" dirty="0"/>
              <a:t>    Source: National Institute on Alcohol Abuse and Alcoholism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32D37C9-CC4C-43BB-A576-4940141489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214656"/>
              </p:ext>
            </p:extLst>
          </p:nvPr>
        </p:nvGraphicFramePr>
        <p:xfrm>
          <a:off x="548640" y="2231135"/>
          <a:ext cx="7646563" cy="165239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937581">
                  <a:extLst>
                    <a:ext uri="{9D8B030D-6E8A-4147-A177-3AD203B41FA5}">
                      <a16:colId xmlns:a16="http://schemas.microsoft.com/office/drawing/2014/main" val="2867595643"/>
                    </a:ext>
                  </a:extLst>
                </a:gridCol>
                <a:gridCol w="3708982">
                  <a:extLst>
                    <a:ext uri="{9D8B030D-6E8A-4147-A177-3AD203B41FA5}">
                      <a16:colId xmlns:a16="http://schemas.microsoft.com/office/drawing/2014/main" val="1881942948"/>
                    </a:ext>
                  </a:extLst>
                </a:gridCol>
              </a:tblGrid>
              <a:tr h="1652395">
                <a:tc>
                  <a:txBody>
                    <a:bodyPr/>
                    <a:lstStyle/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kumimoji="0" lang="en-US" sz="1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Increased tolerance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kumimoji="0" lang="en-US" sz="1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Withdrawal symptoms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kumimoji="0" lang="en-US" sz="1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Continued use despite problems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72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kumimoji="0" lang="en-US" sz="1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Inability to fulfill roles</a:t>
                      </a:r>
                    </a:p>
                    <a:p>
                      <a:pPr marL="285772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kumimoji="0" lang="en-US" sz="1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Neglect of activities</a:t>
                      </a:r>
                    </a:p>
                    <a:p>
                      <a:pPr marL="285772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kumimoji="0" lang="en-US" sz="1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Increased time spent drinking</a:t>
                      </a:r>
                    </a:p>
                    <a:p>
                      <a:pPr marL="285772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kumimoji="0" lang="en-US" sz="1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Inability to cut down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17652643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BE8FCF2-85ED-4962-A269-A4BE7464CCA2}"/>
              </a:ext>
            </a:extLst>
          </p:cNvPr>
          <p:cNvSpPr/>
          <p:nvPr/>
        </p:nvSpPr>
        <p:spPr>
          <a:xfrm>
            <a:off x="457199" y="5257800"/>
            <a:ext cx="7909561" cy="96926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6480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 for Heavy Drinking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953007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Men have higher rates than women (6.3% vs. 5.5%)</a:t>
            </a:r>
          </a:p>
          <a:p>
            <a:endParaRPr lang="en-US" dirty="0"/>
          </a:p>
          <a:p>
            <a:r>
              <a:rPr lang="en-US" dirty="0"/>
              <a:t>Rates are highest among those 18-24 (6.7%)</a:t>
            </a:r>
          </a:p>
          <a:p>
            <a:pPr lvl="1"/>
            <a:r>
              <a:rPr lang="en-US" sz="2400" dirty="0"/>
              <a:t>Steadily decline with age and dramatically decline after age 64</a:t>
            </a:r>
          </a:p>
          <a:p>
            <a:pPr lvl="1"/>
            <a:endParaRPr lang="en-US" sz="2400" dirty="0"/>
          </a:p>
          <a:p>
            <a:r>
              <a:rPr lang="en-US" dirty="0"/>
              <a:t>People who are married have lower rates </a:t>
            </a:r>
          </a:p>
          <a:p>
            <a:pPr lvl="1"/>
            <a:r>
              <a:rPr lang="en-US" sz="2400" dirty="0"/>
              <a:t>5.4% vs. 7.3% for those never married and 5.7% for those divorced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400" dirty="0"/>
              <a:t>Source: Center for Disease Control and Prevention, 2016 Behavioral Risk Factor Surveillance System</a:t>
            </a:r>
          </a:p>
        </p:txBody>
      </p:sp>
    </p:spTree>
    <p:extLst>
      <p:ext uri="{BB962C8B-B14F-4D97-AF65-F5344CB8AC3E}">
        <p14:creationId xmlns:p14="http://schemas.microsoft.com/office/powerpoint/2010/main" val="3748976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 for Heavy Drinking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7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People who are employed have higher rates </a:t>
            </a:r>
          </a:p>
          <a:p>
            <a:pPr lvl="1"/>
            <a:r>
              <a:rPr lang="en-US" sz="2400" dirty="0"/>
              <a:t>7.0% vs. 5.6% for those unemployed and 3.3% for those unable to work</a:t>
            </a:r>
          </a:p>
          <a:p>
            <a:endParaRPr lang="en-US" dirty="0"/>
          </a:p>
          <a:p>
            <a:r>
              <a:rPr lang="en-US" dirty="0"/>
              <a:t>Rates are highest among those making $75,000 or more</a:t>
            </a:r>
          </a:p>
          <a:p>
            <a:pPr lvl="1"/>
            <a:r>
              <a:rPr lang="en-US" sz="2400" dirty="0"/>
              <a:t>Steadily decline with lower levels of income</a:t>
            </a:r>
          </a:p>
          <a:p>
            <a:pPr lvl="1"/>
            <a:endParaRPr lang="en-US" sz="2400" dirty="0"/>
          </a:p>
          <a:p>
            <a:r>
              <a:rPr lang="en-US" dirty="0"/>
              <a:t>People with a college degree have higher rates </a:t>
            </a:r>
          </a:p>
          <a:p>
            <a:pPr lvl="1"/>
            <a:r>
              <a:rPr lang="en-US" sz="2400" dirty="0"/>
              <a:t>6.1% vs. 4.9% for those without a high school degree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400" dirty="0"/>
              <a:t>Source: Center for Disease Control and Prevention, 2016 Behavioral Risk Factor Surveillance System</a:t>
            </a:r>
          </a:p>
        </p:txBody>
      </p:sp>
    </p:spTree>
    <p:extLst>
      <p:ext uri="{BB962C8B-B14F-4D97-AF65-F5344CB8AC3E}">
        <p14:creationId xmlns:p14="http://schemas.microsoft.com/office/powerpoint/2010/main" val="1777311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 for Heavy Drinking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783" y="1899821"/>
            <a:ext cx="7910004" cy="4813183"/>
          </a:xfrm>
        </p:spPr>
        <p:txBody>
          <a:bodyPr>
            <a:normAutofit/>
          </a:bodyPr>
          <a:lstStyle/>
          <a:p>
            <a:r>
              <a:rPr lang="en-US" dirty="0"/>
              <a:t>Family history of alcoholism – especially if paired with childhood family violence and parental antisocial behavior</a:t>
            </a:r>
          </a:p>
          <a:p>
            <a:endParaRPr lang="en-US" dirty="0"/>
          </a:p>
          <a:p>
            <a:r>
              <a:rPr lang="en-US" dirty="0"/>
              <a:t>Anxiety and/or depression – especially among those with a coping style of avoidance rather than confrontation</a:t>
            </a:r>
          </a:p>
          <a:p>
            <a:endParaRPr lang="en-US" dirty="0"/>
          </a:p>
          <a:p>
            <a:r>
              <a:rPr lang="en-US" dirty="0"/>
              <a:t>Explicit attitudes towards alcohol (i.e., “drinking to blow off steam”)</a:t>
            </a:r>
          </a:p>
        </p:txBody>
      </p:sp>
    </p:spTree>
    <p:extLst>
      <p:ext uri="{BB962C8B-B14F-4D97-AF65-F5344CB8AC3E}">
        <p14:creationId xmlns:p14="http://schemas.microsoft.com/office/powerpoint/2010/main" val="263255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Prevalence of Heavy Drinking in NM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930" y="1987825"/>
            <a:ext cx="8229600" cy="4565381"/>
          </a:xfrm>
        </p:spPr>
        <p:txBody>
          <a:bodyPr>
            <a:normAutofit/>
          </a:bodyPr>
          <a:lstStyle/>
          <a:p>
            <a:r>
              <a:rPr lang="en-US" dirty="0"/>
              <a:t>Rates of heavy drinking rose in the early 2000s but then declined and have been relatively constant since 2005</a:t>
            </a:r>
          </a:p>
          <a:p>
            <a:endParaRPr lang="en-US" dirty="0"/>
          </a:p>
          <a:p>
            <a:r>
              <a:rPr lang="en-US" dirty="0"/>
              <a:t>Rates are higher in New Mexico among:</a:t>
            </a:r>
          </a:p>
          <a:p>
            <a:pPr marL="0" indent="0">
              <a:buNone/>
            </a:pPr>
            <a:endParaRPr lang="en-US" sz="1100" dirty="0"/>
          </a:p>
          <a:p>
            <a:pPr lvl="1"/>
            <a:r>
              <a:rPr lang="en-US" sz="2400" dirty="0"/>
              <a:t>Individuals 25-44 (compared to 18-24 nationally)</a:t>
            </a:r>
          </a:p>
          <a:p>
            <a:pPr lvl="1"/>
            <a:r>
              <a:rPr lang="en-US" sz="2400" dirty="0"/>
              <a:t>American Indian and Hispanic males</a:t>
            </a:r>
          </a:p>
          <a:p>
            <a:pPr lvl="1"/>
            <a:r>
              <a:rPr lang="en-US" sz="2400" dirty="0"/>
              <a:t>Black and White females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4297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tswer\AppData\Local\Microsoft\Windows\INetCache\Content.Word\Capture4.png">
            <a:extLst>
              <a:ext uri="{FF2B5EF4-FFF2-40B4-BE49-F238E27FC236}">
                <a16:creationId xmlns:a16="http://schemas.microsoft.com/office/drawing/2014/main" id="{C3F8B8CB-47DE-449A-BB7E-CF03A9FB6CB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5" y="1766047"/>
            <a:ext cx="6645965" cy="428357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BF42CBF-87DF-4979-A206-E894CF33BB9B}"/>
              </a:ext>
            </a:extLst>
          </p:cNvPr>
          <p:cNvSpPr/>
          <p:nvPr/>
        </p:nvSpPr>
        <p:spPr>
          <a:xfrm>
            <a:off x="7209186" y="2365514"/>
            <a:ext cx="364435" cy="258419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2B54F16-054E-44B5-96E1-55DFF556C754}"/>
              </a:ext>
            </a:extLst>
          </p:cNvPr>
          <p:cNvSpPr/>
          <p:nvPr/>
        </p:nvSpPr>
        <p:spPr>
          <a:xfrm>
            <a:off x="7209186" y="3558210"/>
            <a:ext cx="364435" cy="258419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C701893-C932-4131-AC65-C2839CD71C4A}"/>
              </a:ext>
            </a:extLst>
          </p:cNvPr>
          <p:cNvSpPr/>
          <p:nvPr/>
        </p:nvSpPr>
        <p:spPr>
          <a:xfrm>
            <a:off x="7209185" y="3160645"/>
            <a:ext cx="364435" cy="258419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A46530A-D393-4888-A64B-81CF15200969}"/>
              </a:ext>
            </a:extLst>
          </p:cNvPr>
          <p:cNvSpPr/>
          <p:nvPr/>
        </p:nvSpPr>
        <p:spPr>
          <a:xfrm>
            <a:off x="7219122" y="4353341"/>
            <a:ext cx="364435" cy="258419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E5394E0-F623-473B-A1EC-45965C3C1649}"/>
              </a:ext>
            </a:extLst>
          </p:cNvPr>
          <p:cNvSpPr/>
          <p:nvPr/>
        </p:nvSpPr>
        <p:spPr>
          <a:xfrm>
            <a:off x="7222437" y="4174338"/>
            <a:ext cx="364435" cy="258419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AA13153-AD61-47FD-AD88-D045EEF8B906}"/>
              </a:ext>
            </a:extLst>
          </p:cNvPr>
          <p:cNvSpPr/>
          <p:nvPr/>
        </p:nvSpPr>
        <p:spPr>
          <a:xfrm>
            <a:off x="7232374" y="2961862"/>
            <a:ext cx="364435" cy="258419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196C30-8D40-4101-9DDF-0A00EFDE090C}"/>
              </a:ext>
            </a:extLst>
          </p:cNvPr>
          <p:cNvSpPr txBox="1"/>
          <p:nvPr/>
        </p:nvSpPr>
        <p:spPr>
          <a:xfrm>
            <a:off x="990605" y="530090"/>
            <a:ext cx="67450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Prevalence of heavy drinking among adults 18 and older in New Mexico by age, race/ethnicity, and gender, 2014-2016</a:t>
            </a:r>
          </a:p>
          <a:p>
            <a:endParaRPr lang="en-US" sz="1400" dirty="0"/>
          </a:p>
          <a:p>
            <a:r>
              <a:rPr lang="en-US" sz="1400" dirty="0"/>
              <a:t>Source: New Mexico Department of Health, Epidemiology and Response Division</a:t>
            </a:r>
          </a:p>
        </p:txBody>
      </p:sp>
    </p:spTree>
    <p:extLst>
      <p:ext uri="{BB962C8B-B14F-4D97-AF65-F5344CB8AC3E}">
        <p14:creationId xmlns:p14="http://schemas.microsoft.com/office/powerpoint/2010/main" val="3471102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BAFC3EBA-4BD0-40EC-B44B-750C424933B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429" y="267976"/>
            <a:ext cx="5248275" cy="632206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1430530-D684-4348-843D-B04FB0AB4059}"/>
              </a:ext>
            </a:extLst>
          </p:cNvPr>
          <p:cNvSpPr txBox="1"/>
          <p:nvPr/>
        </p:nvSpPr>
        <p:spPr>
          <a:xfrm>
            <a:off x="6649375" y="3789269"/>
            <a:ext cx="218390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Prevalence of heavy drinking among adults 18 and older in New Mexico by county, 2014-2016</a:t>
            </a:r>
          </a:p>
          <a:p>
            <a:endParaRPr lang="en-US" sz="1600" dirty="0"/>
          </a:p>
          <a:p>
            <a:r>
              <a:rPr lang="en-US" sz="1600" dirty="0"/>
              <a:t>Source: New Mexico Department of Health, Epidemiology and Response Division</a:t>
            </a:r>
          </a:p>
        </p:txBody>
      </p:sp>
    </p:spTree>
    <p:extLst>
      <p:ext uri="{BB962C8B-B14F-4D97-AF65-F5344CB8AC3E}">
        <p14:creationId xmlns:p14="http://schemas.microsoft.com/office/powerpoint/2010/main" val="406644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any background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ompany meeting presentation.potx" id="{77F2D8A2-507B-4878-B2FF-8D528D9C7FD9}" vid="{1CC704D5-A0BA-4179-BDE4-EF17843D99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Company meeting presentation</Template>
  <TotalTime>1298</TotalTime>
  <Words>1069</Words>
  <Application>Microsoft Office PowerPoint</Application>
  <PresentationFormat>On-screen Show (4:3)</PresentationFormat>
  <Paragraphs>137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Century Gothic</vt:lpstr>
      <vt:lpstr>Courier New</vt:lpstr>
      <vt:lpstr>Palatino Linotype</vt:lpstr>
      <vt:lpstr>Company background presentation</vt:lpstr>
      <vt:lpstr>Alcohol Misuse in New Mexico  Prevalence of Heavy Drinking and  Alcohol Liver Disease </vt:lpstr>
      <vt:lpstr>Overview</vt:lpstr>
      <vt:lpstr>Definitions</vt:lpstr>
      <vt:lpstr>Risk Factors for Heavy Drinking</vt:lpstr>
      <vt:lpstr>Risk Factors for Heavy Drinking</vt:lpstr>
      <vt:lpstr>Risk Factors for Heavy Drinking</vt:lpstr>
      <vt:lpstr>Prevalence of Heavy Drinking in NM</vt:lpstr>
      <vt:lpstr>PowerPoint Presentation</vt:lpstr>
      <vt:lpstr>PowerPoint Presentation</vt:lpstr>
      <vt:lpstr>Consequences of Heavy Drinking</vt:lpstr>
      <vt:lpstr>Alcoholic Liver Disease (ALD)</vt:lpstr>
      <vt:lpstr>Risk Factors for ALD</vt:lpstr>
      <vt:lpstr>Diagnosis of ALD</vt:lpstr>
      <vt:lpstr>Deaths from ALD are Increasing</vt:lpstr>
      <vt:lpstr>Deaths from ALD are Increasing</vt:lpstr>
      <vt:lpstr>Deaths from ALD are Increasing</vt:lpstr>
      <vt:lpstr>Prevalence of ALD death in New Mexico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Alcohol Use in New Mexico  Prevalence of and Trends in Heavy Drinking and Alcohol Liver Disease</dc:title>
  <dc:creator>Tim Werwath</dc:creator>
  <cp:lastModifiedBy>Tim Werwath</cp:lastModifiedBy>
  <cp:revision>46</cp:revision>
  <dcterms:created xsi:type="dcterms:W3CDTF">2018-02-20T21:38:42Z</dcterms:created>
  <dcterms:modified xsi:type="dcterms:W3CDTF">2018-02-26T17:35:42Z</dcterms:modified>
</cp:coreProperties>
</file>